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592" r:id="rId10"/>
    <p:sldId id="598" r:id="rId11"/>
    <p:sldId id="606" r:id="rId12"/>
    <p:sldId id="593" r:id="rId13"/>
    <p:sldId id="627" r:id="rId14"/>
    <p:sldId id="621" r:id="rId15"/>
    <p:sldId id="622" r:id="rId16"/>
    <p:sldId id="626" r:id="rId17"/>
    <p:sldId id="591" r:id="rId18"/>
    <p:sldId id="583" r:id="rId19"/>
    <p:sldId id="618" r:id="rId20"/>
    <p:sldId id="619" r:id="rId21"/>
    <p:sldId id="609" r:id="rId22"/>
    <p:sldId id="615" r:id="rId23"/>
    <p:sldId id="611" r:id="rId24"/>
    <p:sldId id="616" r:id="rId25"/>
    <p:sldId id="629" r:id="rId26"/>
    <p:sldId id="630" r:id="rId27"/>
    <p:sldId id="614" r:id="rId28"/>
    <p:sldId id="628" r:id="rId29"/>
    <p:sldId id="623" r:id="rId30"/>
    <p:sldId id="624" r:id="rId31"/>
    <p:sldId id="581" r:id="rId32"/>
    <p:sldId id="582" r:id="rId33"/>
    <p:sldId id="384" r:id="rId34"/>
    <p:sldId id="602" r:id="rId35"/>
    <p:sldId id="584" r:id="rId36"/>
    <p:sldId id="590" r:id="rId37"/>
    <p:sldId id="601" r:id="rId38"/>
    <p:sldId id="585" r:id="rId3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FF"/>
    <a:srgbClr val="FF0000"/>
    <a:srgbClr val="595959"/>
    <a:srgbClr val="FFFF00"/>
    <a:srgbClr val="EAEAEA"/>
    <a:srgbClr val="C0C0C0"/>
    <a:srgbClr val="008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86520" autoAdjust="0"/>
  </p:normalViewPr>
  <p:slideViewPr>
    <p:cSldViewPr>
      <p:cViewPr varScale="1">
        <p:scale>
          <a:sx n="90" d="100"/>
          <a:sy n="90" d="100"/>
        </p:scale>
        <p:origin x="20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不要全部大寫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601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實驗標題寫清楚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不要算平均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15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用不同</a:t>
            </a:r>
            <a:r>
              <a:rPr kumimoji="1" lang="en-US" altLang="zh-TW" dirty="0"/>
              <a:t>dataset</a:t>
            </a:r>
            <a:r>
              <a:rPr kumimoji="1" lang="zh-CN" altLang="en-US" dirty="0"/>
              <a:t>來算</a:t>
            </a:r>
            <a:r>
              <a:rPr kumimoji="1" lang="en-US" altLang="zh-CN" dirty="0"/>
              <a:t>benchmark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66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 by Learning an Invariant Mapping</a:t>
            </a:r>
          </a:p>
          <a:p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兩個樣本特徵的歐氏距離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為兩個樣本是否匹配的標籤，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代表兩個樣本相似或者匹配，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則代表不匹配，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為設定的閾值。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主要是用在降維中，即本來相似的樣本，在經過降維（特徵提取）後，在特徵空間中，兩個樣本仍舊相似；而原本不相似的樣本，在經過降維後，在特徵空間中，兩個樣本仍舊不相似。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</a:p>
        </p:txBody>
      </p:sp>
    </p:spTree>
    <p:extLst>
      <p:ext uri="{BB962C8B-B14F-4D97-AF65-F5344CB8AC3E}">
        <p14:creationId xmlns:p14="http://schemas.microsoft.com/office/powerpoint/2010/main" val="260121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是來分辨高解析度的圖</a:t>
            </a:r>
            <a:endParaRPr kumimoji="1" lang="en-US" altLang="zh-CN" dirty="0"/>
          </a:p>
          <a:p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是分辨相對應低解析度的圖</a:t>
            </a:r>
            <a:endParaRPr kumimoji="1" lang="en-US" altLang="zh-CN" dirty="0"/>
          </a:p>
          <a:p>
            <a:r>
              <a:rPr kumimoji="1" lang="zh-CN" altLang="en-US" dirty="0"/>
              <a:t>老師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會輸出最有用的</a:t>
            </a:r>
            <a:r>
              <a:rPr kumimoji="1" lang="en-US" altLang="zh-CN" dirty="0"/>
              <a:t>face features </a:t>
            </a:r>
            <a:r>
              <a:rPr kumimoji="1" lang="zh-CN" altLang="en-US" dirty="0"/>
              <a:t>藉由解決</a:t>
            </a:r>
            <a:r>
              <a:rPr kumimoji="1" lang="en-US" altLang="zh-CN" dirty="0"/>
              <a:t>sparse graph optimization</a:t>
            </a:r>
          </a:p>
          <a:p>
            <a:r>
              <a:rPr kumimoji="1" lang="zh-CN" altLang="en-US" dirty="0"/>
              <a:t>再用這些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來</a:t>
            </a:r>
            <a:r>
              <a:rPr kumimoji="1" lang="en-US" altLang="zh-CN" dirty="0"/>
              <a:t>fine tune</a:t>
            </a:r>
            <a:r>
              <a:rPr kumimoji="1" lang="zh-CN" altLang="en-US" dirty="0"/>
              <a:t>學生</a:t>
            </a:r>
            <a:r>
              <a:rPr kumimoji="1" lang="en-US" altLang="zh-CN" dirty="0"/>
              <a:t>stream</a:t>
            </a:r>
            <a:br>
              <a:rPr kumimoji="1" lang="en-US" altLang="zh-CN" dirty="0"/>
            </a:br>
            <a:r>
              <a:rPr kumimoji="1" lang="zh-CN" altLang="en-US" dirty="0"/>
              <a:t>不佳</a:t>
            </a:r>
            <a:r>
              <a:rPr kumimoji="1" lang="en-US" altLang="zh-CN" dirty="0"/>
              <a:t>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網絡來生成粗的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圖像。然後，粗的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圖像會被送到兩個分支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extractor</a:t>
            </a: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另外就是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Estimation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估計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和解析圖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接著將這兩個結果輸入到一個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細的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然後為什麼不直接從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來抽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kumimoji="1"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或是預估</a:t>
            </a:r>
            <a:r>
              <a:rPr kumimoji="1"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因為ＬＲ上比較模糊複雜度比較高</a:t>
            </a:r>
            <a:endParaRPr kumimoji="1"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則提供面部關鍵點的準確位置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面部解析估計不同面部組件的分割</a:t>
            </a:r>
            <a:endParaRPr kumimoji="1"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先驗信息對人臉超分辨率的影響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把先驗信息估計網絡移除以後，構建了一個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網絡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用了先驗信息的模型有提高，分別提高了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（加入解析圖），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1.05dB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（兩個都加）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解析圖比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 heatmap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含有更多人臉圖像超分辨的信息，帶來的提升更大。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全局的解析圖比局部的解析圖更有用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數量增加所帶來的提升很小。</a:t>
            </a:r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FSRGAN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的兩項指標（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）都不如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FSRNet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，但是從視覺效果上看更加真實。這也與目前的一個共識相對應：基於生成對抗網絡的模型可以恢復視覺上合理的圖像，但是在一些指標上（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 , SSIM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）的值會低。而基於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的深度模型會生成平滑的圖像，但是有高的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PSNR/SSIIM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data/vgg_face2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Fine-tuning the </a:t>
            </a:r>
            <a:r>
              <a:rPr lang="en" altLang="zh-TW" sz="40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ResNet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Siamese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Network</a:t>
            </a:r>
            <a:endParaRPr lang="en-US" altLang="zh-TW" sz="40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49"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discontinuous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lang="en-US" altLang="zh-TW" dirty="0"/>
                  <a:t>Evaluate face detection performance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37E401-6B92-8042-9E95-071ABFAB4591}"/>
              </a:ext>
            </a:extLst>
          </p:cNvPr>
          <p:cNvSpPr/>
          <p:nvPr/>
        </p:nvSpPr>
        <p:spPr>
          <a:xfrm>
            <a:off x="539750" y="5369094"/>
            <a:ext cx="2144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PASCAL face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344CA1-2069-EE4C-891A-86B1E7DEC702}"/>
              </a:ext>
            </a:extLst>
          </p:cNvPr>
          <p:cNvSpPr/>
          <p:nvPr/>
        </p:nvSpPr>
        <p:spPr>
          <a:xfrm>
            <a:off x="3735154" y="5370449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AFW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643A95B-0E9B-FF4A-99D4-B82840CD7710}"/>
              </a:ext>
            </a:extLst>
          </p:cNvPr>
          <p:cNvGrpSpPr/>
          <p:nvPr/>
        </p:nvGrpSpPr>
        <p:grpSpPr>
          <a:xfrm>
            <a:off x="5782007" y="2560980"/>
            <a:ext cx="2808114" cy="3146668"/>
            <a:chOff x="164816" y="2636912"/>
            <a:chExt cx="2808114" cy="3146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40C170A-4EDF-E04B-B79F-8AEB7DEB999B}"/>
                </a:ext>
              </a:extLst>
            </p:cNvPr>
            <p:cNvSpPr/>
            <p:nvPr/>
          </p:nvSpPr>
          <p:spPr>
            <a:xfrm>
              <a:off x="832934" y="5445026"/>
              <a:ext cx="1471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Helvetica" pitchFamily="2" charset="0"/>
                </a:rPr>
                <a:t>FDDB dataset</a:t>
              </a:r>
              <a:endParaRPr lang="en-US" altLang="zh-TW" dirty="0">
                <a:effectLst/>
                <a:latin typeface="Helvetica" pitchFamily="2" charset="0"/>
              </a:endParaRPr>
            </a:p>
          </p:txBody>
        </p:sp>
        <p:pic>
          <p:nvPicPr>
            <p:cNvPr id="11" name="圖片 1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2F4FF99-B5C5-B94F-9865-963223C3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3A85CA-6BFE-6942-B09A-5244581D747F}"/>
              </a:ext>
            </a:extLst>
          </p:cNvPr>
          <p:cNvGrpSpPr/>
          <p:nvPr/>
        </p:nvGrpSpPr>
        <p:grpSpPr>
          <a:xfrm>
            <a:off x="208166" y="2560980"/>
            <a:ext cx="5616228" cy="2808114"/>
            <a:chOff x="2909413" y="2636912"/>
            <a:chExt cx="5616228" cy="2808114"/>
          </a:xfrm>
        </p:grpSpPr>
        <p:pic>
          <p:nvPicPr>
            <p:cNvPr id="23" name="圖片 22" descr="一張含有 文字, 地圖 的圖片&#10;&#10;自動產生的描述">
              <a:extLst>
                <a:ext uri="{FF2B5EF4-FFF2-40B4-BE49-F238E27FC236}">
                  <a16:creationId xmlns:a16="http://schemas.microsoft.com/office/drawing/2014/main" id="{09D5BF3F-B1DA-C348-9082-07A1FB7B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527" y="2636912"/>
              <a:ext cx="2808114" cy="2808114"/>
            </a:xfrm>
            <a:prstGeom prst="rect">
              <a:avLst/>
            </a:prstGeom>
          </p:spPr>
        </p:pic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413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lang="en-US" altLang="zh-TW" dirty="0"/>
              <a:t>Evaluate face detection runtime efficiency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  <a:endParaRPr lang="en-US" altLang="zh-TW" dirty="0"/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34315"/>
              </p:ext>
            </p:extLst>
          </p:nvPr>
        </p:nvGraphicFramePr>
        <p:xfrm>
          <a:off x="4427984" y="3426848"/>
          <a:ext cx="4032448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err="1">
                          <a:latin typeface="+mn-lt"/>
                        </a:rPr>
                        <a:t>mAP</a:t>
                      </a:r>
                      <a:r>
                        <a:rPr lang="en-US" altLang="zh-TW" sz="1600" dirty="0">
                          <a:latin typeface="+mn-lt"/>
                        </a:rPr>
                        <a:t>(%)</a:t>
                      </a:r>
                    </a:p>
                    <a:p>
                      <a:pPr algn="l"/>
                      <a:r>
                        <a:rPr lang="en-US" altLang="zh-TW" sz="1600" dirty="0">
                          <a:latin typeface="+mn-lt"/>
                        </a:rPr>
                        <a:t>Approach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UTKFace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25" b="1803"/>
          <a:stretch/>
        </p:blipFill>
        <p:spPr>
          <a:xfrm>
            <a:off x="248823" y="2770035"/>
            <a:ext cx="4042780" cy="26031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16277"/>
          </a:xfrm>
        </p:spPr>
        <p:txBody>
          <a:bodyPr/>
          <a:lstStyle/>
          <a:p>
            <a:r>
              <a:rPr kumimoji="1" lang="en-US" altLang="zh-TW" dirty="0"/>
              <a:t>Face verification dataset: </a:t>
            </a:r>
            <a:r>
              <a:rPr kumimoji="1" lang="en-US" altLang="zh-TW" dirty="0">
                <a:hlinkClick r:id="rId3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" altLang="zh-TW" dirty="0"/>
              <a:t>13233 images, 5749 people, 1680 of the people pictured have two or more distinct photos.</a:t>
            </a:r>
          </a:p>
          <a:p>
            <a:pPr lvl="1"/>
            <a:r>
              <a:rPr kumimoji="1" lang="en-US" altLang="zh-TW" dirty="0"/>
              <a:t>Provide 10-fold cross validation sets.</a:t>
            </a:r>
          </a:p>
          <a:p>
            <a:r>
              <a:rPr kumimoji="1" lang="en-US" altLang="zh-TW" dirty="0"/>
              <a:t>Methods</a:t>
            </a:r>
          </a:p>
          <a:p>
            <a:pPr lvl="1"/>
            <a:r>
              <a:rPr kumimoji="1" lang="en" altLang="zh-TW" dirty="0"/>
              <a:t>300 matched pairs and 300 mismatched pairs</a:t>
            </a:r>
            <a:r>
              <a:rPr lang="en-US" altLang="zh-TW" dirty="0"/>
              <a:t> within each set.</a:t>
            </a:r>
          </a:p>
          <a:p>
            <a:pPr lvl="1"/>
            <a:r>
              <a:rPr kumimoji="1" lang="en-US" altLang="zh-TW" dirty="0"/>
              <a:t>P</a:t>
            </a:r>
            <a:r>
              <a:rPr kumimoji="1" lang="en" altLang="zh-TW"/>
              <a:t>lot ROC </a:t>
            </a:r>
            <a:r>
              <a:rPr kumimoji="1" lang="en" altLang="zh-TW" dirty="0"/>
              <a:t>curve via </a:t>
            </a:r>
            <a:r>
              <a:rPr kumimoji="1" lang="en-US" altLang="zh-TW" dirty="0"/>
              <a:t>calculating the</a:t>
            </a:r>
            <a:r>
              <a:rPr kumimoji="1" lang="en" altLang="zh-TW" dirty="0"/>
              <a:t> cosine </a:t>
            </a:r>
            <a:r>
              <a:rPr lang="en-US" altLang="zh-TW" dirty="0"/>
              <a:t>similarity.</a:t>
            </a:r>
          </a:p>
          <a:p>
            <a:pPr lvl="1"/>
            <a:r>
              <a:rPr kumimoji="1" lang="en-US" altLang="zh-TW" dirty="0"/>
              <a:t>Measure the accuracy </a:t>
            </a:r>
            <a:r>
              <a:rPr kumimoji="1" lang="en" altLang="zh-TW" dirty="0"/>
              <a:t>by </a:t>
            </a:r>
            <a:r>
              <a:rPr kumimoji="1" lang="en-US" altLang="zh-TW" dirty="0"/>
              <a:t>choosing</a:t>
            </a:r>
            <a:r>
              <a:rPr kumimoji="1" lang="en" altLang="zh-TW" dirty="0"/>
              <a:t> the threshold with 10-fold validation sets.</a:t>
            </a:r>
          </a:p>
          <a:p>
            <a:pPr lvl="1"/>
            <a:endParaRPr kumimoji="1" lang="en" altLang="zh-TW" dirty="0"/>
          </a:p>
          <a:p>
            <a:pPr lvl="1"/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658172"/>
              </p:ext>
            </p:extLst>
          </p:nvPr>
        </p:nvGraphicFramePr>
        <p:xfrm>
          <a:off x="5644653" y="3789040"/>
          <a:ext cx="283367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 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99.18%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DE8CE3B5-F2DD-D345-960F-A19D9A08B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t="5113" r="8274"/>
          <a:stretch/>
        </p:blipFill>
        <p:spPr>
          <a:xfrm>
            <a:off x="323726" y="2113584"/>
            <a:ext cx="5328394" cy="37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user vector, 1 image for the 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=1,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5FE66E48-90C5-284F-9C37-3D276462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4985" r="6474" b="2606"/>
          <a:stretch/>
        </p:blipFill>
        <p:spPr>
          <a:xfrm>
            <a:off x="827584" y="1484784"/>
            <a:ext cx="6964314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single feature and mean feature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278C3E36-5083-664F-8412-DE3CBC3FE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r="4187"/>
          <a:stretch/>
        </p:blipFill>
        <p:spPr>
          <a:xfrm>
            <a:off x="456878" y="1772816"/>
            <a:ext cx="784810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influence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FB52ADAE-21F7-7040-8D8C-9034391C6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 b="4718"/>
          <a:stretch/>
        </p:blipFill>
        <p:spPr>
          <a:xfrm>
            <a:off x="1259632" y="1523505"/>
            <a:ext cx="640080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352159" cy="5256237"/>
              </a:xfrm>
            </p:spPr>
            <p:txBody>
              <a:bodyPr/>
              <a:lstStyle/>
              <a:p>
                <a:r>
                  <a:rPr kumimoji="1" lang="en-US" altLang="zh-TW" dirty="0"/>
                  <a:t>Accuracy of different feature extractor</a:t>
                </a:r>
              </a:p>
              <a:p>
                <a:pPr lvl="1"/>
                <a:r>
                  <a:rPr kumimoji="1" lang="en-US" altLang="zh-TW" dirty="0"/>
                  <a:t>We determine the threshold of feature extractors VGG16 and Resnet50 according to the lowest penalty, 0.88 and 0.77, respectively.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𝑉𝑒𝑟𝑖𝑓𝑦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𝑐𝑜𝑟𝑟𝑒𝑐𝑡𝑙𝑦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𝐴𝑢𝑡h𝑜𝑟𝑖𝑧𝑒𝑑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𝑢𝑠𝑒𝑟𝑠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𝑤h𝑜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𝑝𝑎𝑠𝑠𝑒𝑑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den>
                    </m:f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kumimoji="1" lang="en-US" altLang="zh-TW" dirty="0"/>
                  <a:t> </a:t>
                </a:r>
              </a:p>
              <a:p>
                <a:pPr lvl="1"/>
                <a:r>
                  <a:rPr kumimoji="1" lang="en-US" altLang="zh-TW" dirty="0"/>
                  <a:t>VGG16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376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=94.00%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Resnet50 no mean w/o alignment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num>
                      <m:den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99.78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Resnet50 w/o alignment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460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461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=99.78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Resnet50 w/ alignment 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06</m:t>
                        </m:r>
                      </m:num>
                      <m:den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74</m:t>
                        </m:r>
                      </m:den>
                    </m:f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85.65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zh-TW" dirty="0"/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352159" cy="5256237"/>
              </a:xfrm>
              <a:blipFill>
                <a:blip r:embed="rId3"/>
                <a:stretch>
                  <a:fillRect l="-455" t="-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F684B3-845B-E244-BB93-4EEB36818A72}"/>
              </a:ext>
            </a:extLst>
          </p:cNvPr>
          <p:cNvGrpSpPr/>
          <p:nvPr/>
        </p:nvGrpSpPr>
        <p:grpSpPr>
          <a:xfrm>
            <a:off x="866116" y="3371147"/>
            <a:ext cx="1257075" cy="1495153"/>
            <a:chOff x="946905" y="3101630"/>
            <a:chExt cx="1257075" cy="1495153"/>
          </a:xfrm>
        </p:grpSpPr>
        <p:pic>
          <p:nvPicPr>
            <p:cNvPr id="6" name="圖片 5" descr="Error image&#10;">
              <a:extLst>
                <a:ext uri="{FF2B5EF4-FFF2-40B4-BE49-F238E27FC236}">
                  <a16:creationId xmlns:a16="http://schemas.microsoft.com/office/drawing/2014/main" id="{8EFA3E7F-4DD0-B54B-BD86-A52811B5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616" y="3101630"/>
              <a:ext cx="919862" cy="889200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946905" y="4012008"/>
              <a:ext cx="1257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Error image</a:t>
              </a:r>
            </a:p>
            <a:p>
              <a:pPr algn="ctr"/>
              <a:r>
                <a:rPr kumimoji="1" lang="en-US" altLang="zh-TW" dirty="0"/>
                <a:t>(#251)</a:t>
              </a:r>
              <a:endParaRPr kumimoji="1"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6354144" y="2516855"/>
            <a:ext cx="2178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Distance: 0.80678034</a:t>
            </a:r>
            <a:endParaRPr kumimoji="1"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5B7BF6A-A2C8-F441-9F69-EC456BDAA717}"/>
              </a:ext>
            </a:extLst>
          </p:cNvPr>
          <p:cNvGrpSpPr/>
          <p:nvPr/>
        </p:nvGrpSpPr>
        <p:grpSpPr>
          <a:xfrm>
            <a:off x="2893209" y="2365265"/>
            <a:ext cx="3250532" cy="890695"/>
            <a:chOff x="3290516" y="1944458"/>
            <a:chExt cx="3250532" cy="890695"/>
          </a:xfrm>
        </p:grpSpPr>
        <p:pic>
          <p:nvPicPr>
            <p:cNvPr id="10" name="圖片 9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F32B1BAD-C03A-4147-BC46-727C1F53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0516" y="1944460"/>
              <a:ext cx="812800" cy="88900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2" name="圖片 11" descr="一張含有 個人, 室內, 服飾, 年輕 的圖片&#10;&#10;自動產生的描述">
              <a:extLst>
                <a:ext uri="{FF2B5EF4-FFF2-40B4-BE49-F238E27FC236}">
                  <a16:creationId xmlns:a16="http://schemas.microsoft.com/office/drawing/2014/main" id="{4D5D3B22-9482-DB4E-823E-26ED05E3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5223" y="1944459"/>
              <a:ext cx="830513" cy="889000"/>
            </a:xfrm>
            <a:prstGeom prst="rect">
              <a:avLst/>
            </a:prstGeom>
          </p:spPr>
        </p:pic>
        <p:pic>
          <p:nvPicPr>
            <p:cNvPr id="14" name="圖片 13" descr="一張含有 個人, 室內, 領帶, 服飾 的圖片&#10;&#10;自動產生的描述">
              <a:extLst>
                <a:ext uri="{FF2B5EF4-FFF2-40B4-BE49-F238E27FC236}">
                  <a16:creationId xmlns:a16="http://schemas.microsoft.com/office/drawing/2014/main" id="{10D695A5-8A4A-9249-9757-A9777F5F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5736" y="1944458"/>
              <a:ext cx="830513" cy="890695"/>
            </a:xfrm>
            <a:prstGeom prst="rect">
              <a:avLst/>
            </a:prstGeom>
          </p:spPr>
        </p:pic>
        <p:pic>
          <p:nvPicPr>
            <p:cNvPr id="16" name="圖片 15" descr="一張含有 個人, 室內, 牆, 女性 的圖片&#10;&#10;自動產生的描述">
              <a:extLst>
                <a:ext uri="{FF2B5EF4-FFF2-40B4-BE49-F238E27FC236}">
                  <a16:creationId xmlns:a16="http://schemas.microsoft.com/office/drawing/2014/main" id="{1E6C462A-D1AF-1F46-98E4-63B48D4F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8156" y="1944459"/>
              <a:ext cx="792892" cy="889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DA40DC-4A7E-954D-A68A-4B227F07C57D}"/>
                </a:ext>
              </a:extLst>
            </p:cNvPr>
            <p:cNvSpPr/>
            <p:nvPr/>
          </p:nvSpPr>
          <p:spPr>
            <a:xfrm>
              <a:off x="3290516" y="1944458"/>
              <a:ext cx="3250532" cy="8890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5E2D286-9829-EF4D-93C1-8F735FD06E9A}"/>
              </a:ext>
            </a:extLst>
          </p:cNvPr>
          <p:cNvGrpSpPr/>
          <p:nvPr/>
        </p:nvGrpSpPr>
        <p:grpSpPr>
          <a:xfrm>
            <a:off x="2879427" y="3695231"/>
            <a:ext cx="3355802" cy="889000"/>
            <a:chOff x="3263210" y="3800996"/>
            <a:chExt cx="3355802" cy="889000"/>
          </a:xfrm>
        </p:grpSpPr>
        <p:pic>
          <p:nvPicPr>
            <p:cNvPr id="8" name="圖片 7" descr="一張含有 個人, 室內, 服飾, 牆 的圖片&#10;&#10;自動產生的描述">
              <a:extLst>
                <a:ext uri="{FF2B5EF4-FFF2-40B4-BE49-F238E27FC236}">
                  <a16:creationId xmlns:a16="http://schemas.microsoft.com/office/drawing/2014/main" id="{F9DAFB3B-D4AF-884F-9195-EF3EBF4C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500" y="3800996"/>
              <a:ext cx="851761" cy="887251"/>
            </a:xfrm>
            <a:prstGeom prst="rect">
              <a:avLst/>
            </a:prstGeom>
          </p:spPr>
        </p:pic>
        <p:pic>
          <p:nvPicPr>
            <p:cNvPr id="15" name="圖片 14" descr="一張含有 個人, 室內, 年輕, 牆 的圖片&#10;&#10;自動產生的描述">
              <a:extLst>
                <a:ext uri="{FF2B5EF4-FFF2-40B4-BE49-F238E27FC236}">
                  <a16:creationId xmlns:a16="http://schemas.microsoft.com/office/drawing/2014/main" id="{01EB7CA4-9868-2C40-A4C8-AD147C2E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261" y="3800996"/>
              <a:ext cx="841751" cy="887251"/>
            </a:xfrm>
            <a:prstGeom prst="rect">
              <a:avLst/>
            </a:prstGeom>
          </p:spPr>
        </p:pic>
        <p:pic>
          <p:nvPicPr>
            <p:cNvPr id="18" name="圖片 17" descr="一張含有 個人, 室內, 牆, 尋找 的圖片&#10;&#10;自動產生的描述">
              <a:extLst>
                <a:ext uri="{FF2B5EF4-FFF2-40B4-BE49-F238E27FC236}">
                  <a16:creationId xmlns:a16="http://schemas.microsoft.com/office/drawing/2014/main" id="{8CF57962-7530-C345-9F3F-EB59EBCA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210" y="3800996"/>
              <a:ext cx="832013" cy="889000"/>
            </a:xfrm>
            <a:prstGeom prst="rect">
              <a:avLst/>
            </a:prstGeom>
          </p:spPr>
        </p:pic>
        <p:pic>
          <p:nvPicPr>
            <p:cNvPr id="20" name="圖片 19" descr="一張含有 個人, 室內, 牆, 年輕 的圖片&#10;&#10;自動產生的描述">
              <a:extLst>
                <a:ext uri="{FF2B5EF4-FFF2-40B4-BE49-F238E27FC236}">
                  <a16:creationId xmlns:a16="http://schemas.microsoft.com/office/drawing/2014/main" id="{D74D71CA-B2ED-2B4F-BEB4-03ADC741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94404" y="3802745"/>
              <a:ext cx="831096" cy="88725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125118F-88D4-414F-8D30-9567A7F52E41}"/>
                </a:ext>
              </a:extLst>
            </p:cNvPr>
            <p:cNvSpPr/>
            <p:nvPr/>
          </p:nvSpPr>
          <p:spPr>
            <a:xfrm>
              <a:off x="3263210" y="3808074"/>
              <a:ext cx="3355802" cy="88017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6308458" y="3846468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Second Closest (GT)</a:t>
            </a:r>
          </a:p>
          <a:p>
            <a:r>
              <a:rPr lang="en-US" altLang="zh-TW" dirty="0"/>
              <a:t>Distance: 0.80058426</a:t>
            </a:r>
            <a:endParaRPr kumimoji="1" lang="zh-TW" altLang="en-US" dirty="0"/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17C4064C-791B-5144-A9E3-1206F9EC693A}"/>
              </a:ext>
            </a:extLst>
          </p:cNvPr>
          <p:cNvSpPr/>
          <p:nvPr/>
        </p:nvSpPr>
        <p:spPr>
          <a:xfrm>
            <a:off x="2243258" y="2864234"/>
            <a:ext cx="481449" cy="25089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346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52D171-5876-4F4C-9161-0C3D11A1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4536504" cy="24749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F7D9E7-AABE-DB4A-84B4-CCCA1096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283667"/>
            <a:ext cx="6316754" cy="21974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AB8431-3EFF-6446-A060-6A0530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84" r="20314"/>
          <a:stretch/>
        </p:blipFill>
        <p:spPr>
          <a:xfrm>
            <a:off x="611560" y="1866054"/>
            <a:ext cx="648072" cy="7082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1593E-C905-964F-B261-7FF8EF9F6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63"/>
          <a:stretch/>
        </p:blipFill>
        <p:spPr>
          <a:xfrm>
            <a:off x="611560" y="3002772"/>
            <a:ext cx="648072" cy="7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AAD6FD-B44D-F946-8677-CC943D42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r>
              <a:rPr lang="en-US" altLang="zh-TW" dirty="0"/>
              <a:t>Loss function: </a:t>
            </a:r>
            <a:r>
              <a:rPr lang="en-US" altLang="zh-TW" b="1" dirty="0"/>
              <a:t>Contrastive Loss</a:t>
            </a:r>
          </a:p>
          <a:p>
            <a:pPr lvl="1"/>
            <a:r>
              <a:rPr lang="en-US" altLang="zh-TW" dirty="0"/>
              <a:t>Yann </a:t>
            </a:r>
            <a:r>
              <a:rPr lang="en-US" altLang="zh-TW" dirty="0" err="1"/>
              <a:t>LeCun</a:t>
            </a:r>
            <a:r>
              <a:rPr lang="en-US" altLang="zh-TW" dirty="0"/>
              <a:t> ’06 </a:t>
            </a:r>
            <a:r>
              <a:rPr lang="en" altLang="zh-TW" b="1" dirty="0"/>
              <a:t>Dimensionality Reduction by Learning an Invariant Mapping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185CC1-3952-3541-A72F-0DF9DF2B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11560" y="3068960"/>
            <a:ext cx="4601065" cy="29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2447925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Dataset: </a:t>
            </a:r>
            <a:r>
              <a:rPr lang="en-US" altLang="zh-TW" dirty="0">
                <a:hlinkClick r:id="rId3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Average 362 samples per-subject</a:t>
            </a:r>
            <a:endParaRPr kumimoji="1"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E594ED-65B2-8141-96F1-CB8345A0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9" y="3212976"/>
            <a:ext cx="6948264" cy="31406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FC8469-EACB-2144-989E-4473A5950BE3}"/>
              </a:ext>
            </a:extLst>
          </p:cNvPr>
          <p:cNvSpPr/>
          <p:nvPr/>
        </p:nvSpPr>
        <p:spPr>
          <a:xfrm>
            <a:off x="3851920" y="6489369"/>
            <a:ext cx="456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/>
              <a:t>VGGFace2: A dataset for </a:t>
            </a:r>
            <a:r>
              <a:rPr lang="en-US" altLang="zh-TW" sz="1200" dirty="0"/>
              <a:t>recognizing</a:t>
            </a:r>
            <a:r>
              <a:rPr lang="en" altLang="zh-TW" sz="1200" dirty="0"/>
              <a:t> face across pose and age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4540315" y="6240753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2190EA50-43C8-8446-B9BF-63E4FAB53095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6008386" y="6238303"/>
            <a:ext cx="0" cy="2196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E580FC04-C710-0C48-93DC-A5065B03EE18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4778778" y="4835329"/>
            <a:ext cx="0" cy="205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6395014" y="145220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4202112" y="2354085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62" idx="2"/>
            <a:endCxn id="29" idx="0"/>
          </p:cNvCxnSpPr>
          <p:nvPr/>
        </p:nvCxnSpPr>
        <p:spPr>
          <a:xfrm flipH="1">
            <a:off x="5286874" y="2125215"/>
            <a:ext cx="1" cy="228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5668908" y="4835329"/>
            <a:ext cx="0" cy="185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6101369" y="5052937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7FF47EF6-5B81-6247-980C-D15F5208B667}"/>
              </a:ext>
            </a:extLst>
          </p:cNvPr>
          <p:cNvSpPr/>
          <p:nvPr/>
        </p:nvSpPr>
        <p:spPr>
          <a:xfrm>
            <a:off x="4202111" y="5682865"/>
            <a:ext cx="2169525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Recognition 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08C8E1EC-4F36-DB4F-8BA0-101F14ED9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52"/>
          <a:stretch/>
        </p:blipFill>
        <p:spPr>
          <a:xfrm>
            <a:off x="4202113" y="1152706"/>
            <a:ext cx="2169524" cy="972509"/>
          </a:xfrm>
          <a:prstGeom prst="rect">
            <a:avLst/>
          </a:prstGeom>
        </p:spPr>
      </p:pic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78" idx="0"/>
          </p:cNvCxnSpPr>
          <p:nvPr/>
        </p:nvCxnSpPr>
        <p:spPr>
          <a:xfrm>
            <a:off x="5286874" y="2911973"/>
            <a:ext cx="0" cy="185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E2368120-34CB-114F-B2ED-CB44D914F2C1}"/>
              </a:ext>
            </a:extLst>
          </p:cNvPr>
          <p:cNvGrpSpPr/>
          <p:nvPr/>
        </p:nvGrpSpPr>
        <p:grpSpPr>
          <a:xfrm>
            <a:off x="4202112" y="3097622"/>
            <a:ext cx="2169524" cy="972509"/>
            <a:chOff x="3304997" y="3298318"/>
            <a:chExt cx="2169524" cy="972509"/>
          </a:xfrm>
        </p:grpSpPr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21CB38F5-F71A-F04D-ADA9-F3AA62A78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352"/>
            <a:stretch/>
          </p:blipFill>
          <p:spPr>
            <a:xfrm>
              <a:off x="3304997" y="3298318"/>
              <a:ext cx="2169524" cy="972509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3643200" y="3394800"/>
              <a:ext cx="238463" cy="2938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13916D-D1B9-2247-8AE4-6028F12E0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400" y="3369600"/>
              <a:ext cx="221077" cy="261542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E4BE527C-2B9B-2D4B-BF40-43F7DE29C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8" t="10619" r="73066" b="70984"/>
          <a:stretch/>
        </p:blipFill>
        <p:spPr>
          <a:xfrm>
            <a:off x="4507908" y="5040986"/>
            <a:ext cx="541740" cy="495305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1035C6FC-0977-BB4A-B3F2-647A408F0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06" t="6909" r="9937" b="72971"/>
          <a:stretch/>
        </p:blipFill>
        <p:spPr>
          <a:xfrm>
            <a:off x="5436708" y="5021210"/>
            <a:ext cx="464400" cy="541740"/>
          </a:xfrm>
          <a:prstGeom prst="rect">
            <a:avLst/>
          </a:prstGeom>
        </p:spPr>
      </p:pic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4202112" y="4277441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78" idx="2"/>
            <a:endCxn id="88" idx="0"/>
          </p:cNvCxnSpPr>
          <p:nvPr/>
        </p:nvCxnSpPr>
        <p:spPr>
          <a:xfrm>
            <a:off x="5286874" y="407013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8CEE824D-B19F-A14C-8CB6-77B9179B85B9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4778778" y="5536291"/>
            <a:ext cx="0" cy="146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5668908" y="5562950"/>
            <a:ext cx="0" cy="119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C2E4868F-D352-C449-8819-F0122222D526}"/>
              </a:ext>
            </a:extLst>
          </p:cNvPr>
          <p:cNvSpPr/>
          <p:nvPr/>
        </p:nvSpPr>
        <p:spPr>
          <a:xfrm>
            <a:off x="3846471" y="6448063"/>
            <a:ext cx="1387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Donald Trump</a:t>
            </a:r>
            <a:endParaRPr lang="zh-TW" altLang="en-US" sz="14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5286874" y="6457926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6E113D3-2DD2-9346-9741-7F7A272962D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81156" y="3704370"/>
            <a:ext cx="13329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Face Recognition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29" idx="2"/>
            <a:endCxn id="81" idx="0"/>
          </p:cNvCxnSpPr>
          <p:nvPr/>
        </p:nvCxnSpPr>
        <p:spPr>
          <a:xfrm>
            <a:off x="4777016" y="4351313"/>
            <a:ext cx="0" cy="1309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4268704" y="482906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6035172" y="3440510"/>
            <a:ext cx="99001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Pass the 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4294351" y="566075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BD0D38B-C2B2-4647-9F61-9E6A9A9F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06" t="6909" r="9937" b="72971"/>
          <a:stretch/>
        </p:blipFill>
        <p:spPr>
          <a:xfrm>
            <a:off x="449251" y="3361325"/>
            <a:ext cx="588142" cy="68609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9001E0-B06E-B946-9272-A1560A406DB2}"/>
              </a:ext>
            </a:extLst>
          </p:cNvPr>
          <p:cNvSpPr txBox="1"/>
          <p:nvPr/>
        </p:nvSpPr>
        <p:spPr>
          <a:xfrm>
            <a:off x="131254" y="427046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C6262A19-79E0-B24D-A474-95926FEEE6E4}"/>
              </a:ext>
            </a:extLst>
          </p:cNvPr>
          <p:cNvSpPr/>
          <p:nvPr/>
        </p:nvSpPr>
        <p:spPr>
          <a:xfrm>
            <a:off x="1355390" y="3234266"/>
            <a:ext cx="1539420" cy="94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32FB703B-A32B-DA4A-AE3B-E6C9DC535E71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037393" y="3704370"/>
            <a:ext cx="3179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29295BD-93BD-5948-A9B6-DAB7A30FE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16434"/>
              </p:ext>
            </p:extLst>
          </p:nvPr>
        </p:nvGraphicFramePr>
        <p:xfrm>
          <a:off x="3200068" y="312586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29" name="菱形 28">
            <a:extLst>
              <a:ext uri="{FF2B5EF4-FFF2-40B4-BE49-F238E27FC236}">
                <a16:creationId xmlns:a16="http://schemas.microsoft.com/office/drawing/2014/main" id="{41695C5D-2CC0-6C4D-8C65-9282865C3BF6}"/>
              </a:ext>
            </a:extLst>
          </p:cNvPr>
          <p:cNvSpPr/>
          <p:nvPr/>
        </p:nvSpPr>
        <p:spPr>
          <a:xfrm>
            <a:off x="3672876" y="3057427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E07029-405A-3E48-8369-A845ED743504}"/>
              </a:ext>
            </a:extLst>
          </p:cNvPr>
          <p:cNvSpPr txBox="1"/>
          <p:nvPr/>
        </p:nvSpPr>
        <p:spPr>
          <a:xfrm>
            <a:off x="2539352" y="4291610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45C091-BCA8-1C4B-A53B-C5577BC72194}"/>
              </a:ext>
            </a:extLst>
          </p:cNvPr>
          <p:cNvSpPr/>
          <p:nvPr/>
        </p:nvSpPr>
        <p:spPr>
          <a:xfrm>
            <a:off x="7179203" y="3532843"/>
            <a:ext cx="1584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17B8D3D3-2C7A-E14D-BB44-773CEBDE877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894810" y="3704370"/>
            <a:ext cx="2370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CA642C8-64FF-1E4B-AEF1-9B3B461621A7}"/>
              </a:ext>
            </a:extLst>
          </p:cNvPr>
          <p:cNvCxnSpPr>
            <a:cxnSpLocks/>
          </p:cNvCxnSpPr>
          <p:nvPr/>
        </p:nvCxnSpPr>
        <p:spPr>
          <a:xfrm>
            <a:off x="3456876" y="3704370"/>
            <a:ext cx="2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75753</TotalTime>
  <Words>2315</Words>
  <Application>Microsoft Macintosh PowerPoint</Application>
  <PresentationFormat>如螢幕大小 (4:3)</PresentationFormat>
  <Paragraphs>313</Paragraphs>
  <Slides>38</Slides>
  <Notes>31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Microsoft JhengHei</vt:lpstr>
      <vt:lpstr>標楷體</vt:lpstr>
      <vt:lpstr>Arial</vt:lpstr>
      <vt:lpstr>Calibri</vt:lpstr>
      <vt:lpstr>Cambria Math</vt:lpstr>
      <vt:lpstr>Helvetica</vt:lpstr>
      <vt:lpstr>Times New Roman</vt:lpstr>
      <vt:lpstr>Wingdings</vt:lpstr>
      <vt:lpstr>Wingdings 2</vt:lpstr>
      <vt:lpstr>壁窗</vt:lpstr>
      <vt:lpstr>Fine-tuning the ResNet-based large human face feature extractor by Siamese Network</vt:lpstr>
      <vt:lpstr>Outline</vt:lpstr>
      <vt:lpstr>Introduction</vt:lpstr>
      <vt:lpstr>Related Work</vt:lpstr>
      <vt:lpstr>Related Work</vt:lpstr>
      <vt:lpstr>Related Work</vt:lpstr>
      <vt:lpstr>Method</vt:lpstr>
      <vt:lpstr>Method</vt:lpstr>
      <vt:lpstr>Method</vt:lpstr>
      <vt:lpstr>Method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</vt:lpstr>
      <vt:lpstr>Conclusion</vt:lpstr>
      <vt:lpstr>PowerPoint 簡報</vt:lpstr>
      <vt:lpstr>Experiments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4465</cp:revision>
  <dcterms:created xsi:type="dcterms:W3CDTF">2008-11-09T17:03:56Z</dcterms:created>
  <dcterms:modified xsi:type="dcterms:W3CDTF">2019-04-05T05:48:28Z</dcterms:modified>
</cp:coreProperties>
</file>